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7" r:id="rId5"/>
    <p:sldId id="268" r:id="rId6"/>
    <p:sldId id="273" r:id="rId7"/>
    <p:sldId id="26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11/01/15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Interferon gamma-1b 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DB00033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b="1" dirty="0">
                <a:solidFill>
                  <a:srgbClr val="2F2B20"/>
                </a:solidFill>
              </a:rPr>
              <a:t>Protein chemical </a:t>
            </a:r>
            <a:r>
              <a:rPr lang="en-IN" b="1" dirty="0" smtClean="0">
                <a:solidFill>
                  <a:srgbClr val="2F2B20"/>
                </a:solidFill>
              </a:rPr>
              <a:t>formula </a:t>
            </a:r>
            <a:r>
              <a:rPr lang="en-IN" dirty="0" smtClean="0">
                <a:solidFill>
                  <a:srgbClr val="2F2B20"/>
                </a:solidFill>
              </a:rPr>
              <a:t>: C</a:t>
            </a:r>
            <a:r>
              <a:rPr lang="en-IN" baseline="-25000" dirty="0" smtClean="0">
                <a:solidFill>
                  <a:srgbClr val="2F2B20"/>
                </a:solidFill>
              </a:rPr>
              <a:t>761</a:t>
            </a:r>
            <a:r>
              <a:rPr lang="en-IN" dirty="0" smtClean="0">
                <a:solidFill>
                  <a:srgbClr val="2F2B20"/>
                </a:solidFill>
              </a:rPr>
              <a:t>H</a:t>
            </a:r>
            <a:r>
              <a:rPr lang="en-IN" baseline="-25000" dirty="0" smtClean="0">
                <a:solidFill>
                  <a:srgbClr val="2F2B20"/>
                </a:solidFill>
              </a:rPr>
              <a:t>1206</a:t>
            </a:r>
            <a:r>
              <a:rPr lang="en-IN" dirty="0" smtClean="0">
                <a:solidFill>
                  <a:srgbClr val="2F2B20"/>
                </a:solidFill>
              </a:rPr>
              <a:t>N</a:t>
            </a:r>
            <a:r>
              <a:rPr lang="en-IN" baseline="-25000" dirty="0" smtClean="0">
                <a:solidFill>
                  <a:srgbClr val="2F2B20"/>
                </a:solidFill>
              </a:rPr>
              <a:t>214</a:t>
            </a:r>
            <a:r>
              <a:rPr lang="en-IN" dirty="0" smtClean="0">
                <a:solidFill>
                  <a:srgbClr val="2F2B20"/>
                </a:solidFill>
              </a:rPr>
              <a:t>O</a:t>
            </a:r>
            <a:r>
              <a:rPr lang="en-IN" baseline="-25000" dirty="0" smtClean="0">
                <a:solidFill>
                  <a:srgbClr val="2F2B20"/>
                </a:solidFill>
              </a:rPr>
              <a:t>225</a:t>
            </a:r>
            <a:r>
              <a:rPr lang="en-IN" dirty="0" smtClean="0">
                <a:solidFill>
                  <a:srgbClr val="2F2B20"/>
                </a:solidFill>
              </a:rPr>
              <a:t>S</a:t>
            </a:r>
            <a:r>
              <a:rPr lang="en-IN" baseline="-25000" dirty="0" smtClean="0">
                <a:solidFill>
                  <a:srgbClr val="2F2B20"/>
                </a:solidFill>
              </a:rPr>
              <a:t>6</a:t>
            </a:r>
          </a:p>
          <a:p>
            <a:r>
              <a:rPr lang="en-IN" b="1" dirty="0" smtClean="0">
                <a:solidFill>
                  <a:srgbClr val="2F2B20"/>
                </a:solidFill>
              </a:rPr>
              <a:t>Protein </a:t>
            </a:r>
            <a:r>
              <a:rPr lang="en-IN" b="1" dirty="0">
                <a:solidFill>
                  <a:srgbClr val="2F2B20"/>
                </a:solidFill>
              </a:rPr>
              <a:t>average </a:t>
            </a:r>
            <a:r>
              <a:rPr lang="en-IN" b="1" dirty="0" smtClean="0">
                <a:solidFill>
                  <a:srgbClr val="2F2B20"/>
                </a:solidFill>
              </a:rPr>
              <a:t>weight : </a:t>
            </a:r>
            <a:r>
              <a:rPr lang="en-IN" dirty="0" smtClean="0">
                <a:solidFill>
                  <a:srgbClr val="2F2B20"/>
                </a:solidFill>
              </a:rPr>
              <a:t>17145.6000</a:t>
            </a:r>
            <a:endParaRPr lang="en-US" dirty="0" smtClean="0">
              <a:solidFill>
                <a:srgbClr val="2F2B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7854696" cy="518457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 Interferon gamma-1b (140 residues), produced from E. coli. Production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Actimmune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achieved by fermentation of a genetically engineered Escherichia coli bacterium containing the DNA which encodes for the human protein. Purification of the product is achieved by conventional column chromatography. &amp;#13; The sequence displayed is a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sequence which codes for human interferon gamma, as described by Gray et. al. and not specifically interferon gamma 1b.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Interferon gamma-1b is used for the treatment of Chronic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disease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Osteopetrosis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IFN gamma stimulates expression of the immunoglobulin heavy chain C gamma 3 and C gamma 2a germline transcripts in B cells. Many components of the antigen presentation pathways are also up-regulated by interferon gamma. It is also a potent activator of macrophages, it has antiproliferative effects on transformed cells and it can potentiate the antiviral and antitumor effects of type I interferons. Interferon gamma may also help the body regulate the activity of fibroblasts. By directly blocking the multiplication of fibroblasts and inhibiting the production and action of TGF-b, a potent scar-inducing molecule, Interferon gamma-1b may prevent excessive scarring.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3284984"/>
            <a:ext cx="8020344" cy="394733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Binds directly to the type II interferon gamma receptor IFNGR1, leading to a complex of IFNGR1 and IFNGR2. This activates JAK1 and JAK2 kinases which form a STAT1 docking site. This leads to STAT1 phosphorylation, nuclear translocation and initiation of gene transcription of multiple immune-related genes</a:t>
            </a:r>
          </a:p>
          <a:p>
            <a:pPr marL="457200" indent="-457200">
              <a:buClrTx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ClrTx/>
            </a:pPr>
            <a:r>
              <a:rPr lang="en-IN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Interferon gamma receptor 1,Interferon gamma receptor 2 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60000"/>
              </a:lnSpc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I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7772400" cy="3786214"/>
          </a:xfrm>
        </p:spPr>
        <p:txBody>
          <a:bodyPr>
            <a:normAutofit lnSpcReduction="10000"/>
          </a:bodyPr>
          <a:lstStyle/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</a:rPr>
              <a:t>Immunosuppressive Agents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Country		Patent Number	Approved		Expires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United States	6936695		2005</a:t>
            </a:r>
            <a:r>
              <a:rPr lang="en-US" sz="1800" dirty="0">
                <a:solidFill>
                  <a:srgbClr val="2F2B20"/>
                </a:solidFill>
              </a:rPr>
              <a:t>-08-</a:t>
            </a:r>
            <a:r>
              <a:rPr lang="en-US" sz="1800" dirty="0" smtClean="0">
                <a:solidFill>
                  <a:srgbClr val="2F2B20"/>
                </a:solidFill>
              </a:rPr>
              <a:t>30	2022</a:t>
            </a:r>
            <a:r>
              <a:rPr lang="en-US" sz="1800" dirty="0">
                <a:solidFill>
                  <a:srgbClr val="2F2B20"/>
                </a:solidFill>
              </a:rPr>
              <a:t>-08-</a:t>
            </a:r>
            <a:r>
              <a:rPr lang="en-US" sz="1800" dirty="0" smtClean="0">
                <a:solidFill>
                  <a:srgbClr val="2F2B20"/>
                </a:solidFill>
              </a:rPr>
              <a:t>30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United States	6936694		2005</a:t>
            </a:r>
            <a:r>
              <a:rPr lang="en-US" sz="1800" dirty="0">
                <a:solidFill>
                  <a:srgbClr val="2F2B20"/>
                </a:solidFill>
              </a:rPr>
              <a:t>-08-</a:t>
            </a:r>
            <a:r>
              <a:rPr lang="en-US" sz="1800" dirty="0" smtClean="0">
                <a:solidFill>
                  <a:srgbClr val="2F2B20"/>
                </a:solidFill>
              </a:rPr>
              <a:t>30	2022</a:t>
            </a:r>
            <a:r>
              <a:rPr lang="en-US" sz="1800" dirty="0">
                <a:solidFill>
                  <a:srgbClr val="2F2B20"/>
                </a:solidFill>
              </a:rPr>
              <a:t>-08-</a:t>
            </a:r>
            <a:r>
              <a:rPr lang="en-US" sz="1800" dirty="0" smtClean="0">
                <a:solidFill>
                  <a:srgbClr val="2F2B20"/>
                </a:solidFill>
              </a:rPr>
              <a:t>30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sz="1800" dirty="0" smtClean="0">
                <a:solidFill>
                  <a:schemeClr val="tx1"/>
                </a:solidFill>
              </a:rPr>
              <a:t>CYCQDPYVKEAENLKKYFNAGHSDVADNGTLFLGILKNWKEESDRKIMQSQIVSFYFKLFKNFKDDQSIQKSVETIKEDMNVKFFNSNKKKRDDFEKLTNYSVTDLNVQRKAIHELIQVMAELSPAAKTGKRKRSQMLFRGRRASQ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928670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Actimmune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InterMune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ACTIMMUNE® (Interferon gamma-1 b), a biologic response modifier, is a single-chain polypeptide containing 140 amino acids. Production of ACTIMMUNE (interferon gamma 1 b) is achieved by fermentation of a genetically engineered Escherichia coli bacterium containing the DNA which encodes for the human protein. Purification of the product is achieved by conventional column chromatography. ACTIMMUNE (interferon gamma 1 b) is a highly purified sterile solution consisting of non-covalent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dimers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two identical 16,465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dalton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monomers; with a specific activity of 20 million International Units (IU)/mg (2x106 IU per 0.5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which is equivalent to 30 million units/mg.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used for Reducing the number and severity of infections associated with chronic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disease. It is also used to delay the progression of severe, life-threatening bone density disease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0.5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ACTIMMUNE contains: 100 mcg (2 million IU) of Interferon gamma-1 b formulated in 20 mg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mannitol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0.36 mg sodium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succinate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0.05 mg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polysorbate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 and Sterile Water for Injection.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sterile, clear,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colorless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solution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subcutaneous injection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342218"/>
            <a:ext cx="7797646" cy="467907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recommended dosage of ACTIMMUNE (interferon gamma 1 b) for the treatment of patients with Chronic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Granulomatous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Disease and severe, malignant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osteopetrosis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50 mcg/m2(1 million IU/m2) for patients whose body surface area is greater than 0.5 m2 and 1.5 mcg/kg/dose for patients whose body surface area is equal to or less than 0.5 m2.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Hypersensitivity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coomon side effects are Diarrhea; fatigue; flu-like symptoms (eg, low-grade fever, chills, general body discomfort); headache; joint pain; muscle pain; nausea; pain, redness, or swelling at the injection site; tiredness; vomiting; weakness.     Severe side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efects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include Severe allergic reactions (rash; hives; itching; difficulty breathing; tightness in the chest; swelling of the mouth, face, lips, or tongue); chest pain; confusion; dizziness; fainting; fast or irregular heartbeat; high or persistent fever; mood or mental changes; seizures; signs of infection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chills, persistent sore throat); stomach pain; trouble walking; unusual bruising or bleeding; yellowing of the eyes or skin.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total of 142 drugs (503 brand and generic names) are known to interact with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Actimmune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(interferon gamma-1b).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major drug interactions (84 brand and generic names)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61 moderate drug interactions (228 brand and generic names)</a:t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60 minor drug interactions (189 brand and generic names) </a:t>
            </a:r>
            <a: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785926"/>
            <a:ext cx="7772400" cy="485778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references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Kantoch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Dobrowolska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Jarzabek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Z, Jankowski M,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Sadowski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Janicki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P: [Distribution and characteristics of Poliovirus strains circulating in Poland in 1968-1972. Genetic variation of strains isolated in various secretion periods and clones isolated from vaccines] Med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Dosw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Mikrobiol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1975;27(4):353-63.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":http://www.ncbi.nlm.nih.gov/pubmed/55526#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Ormas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Pompa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G, Beretta C,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Faustini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R: [The effects of some polypeptides on the systemic blood pressure of sheep (author's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transl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)] Folia Vet Lat. 1975 Jan-Mar;5(1):45-54.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":http://www.ncbi.nlm.nih.gov/pubmed/3458#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Selitrennikoff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CP,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Sonneborn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DR: Alkaline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Blastocladiella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emersonii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partial purification and characterization. J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Bacteriol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1977 Apr;130(1):249-56.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":http://www.ncbi.nlm.nih.gov/pubmed/15978# Gray PW,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Goeddel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DV: Structure of the human immune interferon gene. Nature. 1982 Aug 26;298(5877):859-63.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":http://www.ncbi.nlm.nih.gov/pubmed/6180322#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Ealick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SE, Cook WJ, Vijay-Kumar S, Carson M,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Nagabhushan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TL,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Trotta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PP,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Bugg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CE: Three-dimensional structure of recombinant human interferon-gamma. Science. 1991 May 3;252(5006):698-702.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":http://www.ncbi.nlm.nih.gov/pubmed/1902591# Ikeda H, Old LJ, Schreiber RD: The roles of IFN gamma in protection against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development and cancer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immunoediting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Cytokine Growth Factor Rev. 2002 Apr;13(2):95-109.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":http://www.ncbi.nlm.nih.gov/pubmed/11900986#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Chesler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DA, Reiss CS: The role of IFN-gamma in immune responses to viral infections of the central nervous system. Cytokine Growth Factor Rev. 2002 Dec;13(6):441-54.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":http://www.ncbi.nlm.nih.gov/pubmed/12401479#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Dessein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Kouriba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Eboumbou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Dessein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Argiro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Marquet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Elwali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Rodrigues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V, Li Y,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Doumbo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Chevillard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C: Interleukin-13 in the skin and interferon-gamma in the liver are key players in immune protection in human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schistosomiasis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Immunol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Rev. 2004 Oct;201:180-90.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":http://www.ncbi.nlm.nih.gov/pubmed/15361241# Joseph AM, Kumar M,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Mitra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D: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Nef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"necessary and enforcing factor" in HIV infection.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Curr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HIV Res. 2005 Jan;3(1):87-94.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":http://www.ncbi.nlm.nih.gov/pubmed/15638726# Copeland KF: Modulation of HIV-1 transcription by cytokines and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chemokines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Mini Rev Med Chem. 2005 Dec;5(12):1093-101.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":http://www.ncbi.nlm.nih.gov/pubmed/16375755# Schroder K, Hertzog PJ,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Ravasi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T, Hume DA: Interferon-gamma: an overview of signals, mechanisms and functions. J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Leukoc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Biol. 2004 Feb;75(2):163-89. 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Epub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2003 Oct 2. "</a:t>
            </a:r>
            <a:r>
              <a:rPr lang="en-IN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Pubmed</a:t>
            </a:r>
            <a:r>
              <a:rPr lang="en-IN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":http://www.ncbi.nlm.nih.gov/pubmed/14525967 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http://www.drugs.com/cdi/actimmune.html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://www.drugs.com/drug-interactions/interferon-gamma-1b,actimmune-index.html?filter=1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://www.rxlist.com/actimmune-drug.htm 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141</TotalTime>
  <Words>1188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Interferon gamma-1b </vt:lpstr>
      <vt:lpstr>PowerPoint Presentation</vt:lpstr>
      <vt:lpstr>PowerPoint Presentation</vt:lpstr>
      <vt:lpstr>PowerPoint Presentation</vt:lpstr>
      <vt:lpstr>PowerPoint Presentation</vt:lpstr>
      <vt:lpstr>Dosage : he recommended dosage of ACTIMMUNE (interferon gamma 1 b) for the treatment of patients with Chronic Granulomatous Disease and severe, malignant osteopetrosis is 50 mcg/m2(1 million IU/m2) for patients whose body surface area is greater than 0.5 m2 and 1.5 mcg/kg/dose for patients whose body surface area is equal to or less than 0.5 m2.   Contraindication : Hypersensitivity  Side effects : Most coomon side effects are Diarrhea; fatigue; flu-like symptoms (eg, low-grade fever, chills, general body discomfort); headache; joint pain; muscle pain; nausea; pain, redness, or swelling at the injection site; tiredness; vomiting; weakness.     Severe side efects include Severe allergic reactions (rash; hives; itching; difficulty breathing; tightness in the chest; swelling of the mouth, face, lips, or tongue); chest pain; confusion; dizziness; fainting; fast or irregular heartbeat; high or persistent fever; mood or mental changes; seizures; signs of infection (eg, chills, persistent sore throat); stomach pain; trouble walking; unusual bruising or bleeding; yellowing of the eyes or skin.  Drug interaction :  A total of 142 drugs (503 brand and generic names) are known to interact with Actimmune (interferon gamma-1b). 20 major drug interactions (84 brand and generic names)     61 moderate drug interactions (228 brand and generic names)     60 minor drug interactions (189 brand and generic names)  </vt:lpstr>
      <vt:lpstr>PowerPoint Presentation</vt:lpstr>
      <vt:lpstr>References : http://www.drugs.com/cdi/actimmune.html  http://www.drugs.com/drug-interactions/interferon-gamma-1b,actimmune-index.html?filter=1  http://www.rxlist.com/actimmune-drug.htm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17</cp:revision>
  <dcterms:created xsi:type="dcterms:W3CDTF">2014-12-29T07:14:40Z</dcterms:created>
  <dcterms:modified xsi:type="dcterms:W3CDTF">2015-01-11T16:01:11Z</dcterms:modified>
</cp:coreProperties>
</file>